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5" r:id="rId6"/>
    <p:sldId id="261" r:id="rId7"/>
    <p:sldId id="266" r:id="rId8"/>
    <p:sldId id="267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2AFD3-4A57-46BD-ACE5-CC68D1F86AAE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72D76-6BB5-40CC-A1E6-DFC6697A814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ьнара\Desktop\902192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2905"/>
            <a:ext cx="9144000" cy="609219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5984" y="1785926"/>
            <a:ext cx="457203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Основной образовательной программы</a:t>
            </a:r>
          </a:p>
          <a:p>
            <a:pPr algn="ctr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6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автономного дошкольного </a:t>
            </a:r>
          </a:p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образовательного учреждения</a:t>
            </a:r>
          </a:p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«Детский сад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№415 с татарским языком воспитания и обучения»</a:t>
            </a:r>
            <a:endParaRPr lang="ru-RU" sz="16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Советского района г. Казани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Гульнара\Desktop\img1.jpg"/>
          <p:cNvPicPr>
            <a:picLocks noChangeAspect="1" noChangeArrowheads="1"/>
          </p:cNvPicPr>
          <p:nvPr/>
        </p:nvPicPr>
        <p:blipFill>
          <a:blip r:embed="rId2"/>
          <a:srcRect l="2343" t="17708" r="33594" b="8333"/>
          <a:stretch>
            <a:fillRect/>
          </a:stretch>
        </p:blipFill>
        <p:spPr bwMode="auto">
          <a:xfrm>
            <a:off x="285720" y="4000504"/>
            <a:ext cx="2928958" cy="2536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1071538" y="500042"/>
            <a:ext cx="73581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Основная образовательная программа дошкольного образования МАДОУ «Детский сад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№415»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ориентирована на детей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3-7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лет. • Объем обязательной части основной образовательной программы составляет 60% от ее общего объема.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Объем части основной образовательной                       программы, формируемой участниками              </a:t>
            </a:r>
          </a:p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образовательных отношений      </a:t>
            </a:r>
          </a:p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составляет 40% от ее общего                 </a:t>
            </a:r>
          </a:p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объема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285728"/>
            <a:ext cx="82868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разработана с учетом: </a:t>
            </a:r>
          </a:p>
          <a:p>
            <a:pPr>
              <a:buFont typeface="Wingdings" pitchFamily="2" charset="2"/>
              <a:buChar char="§"/>
            </a:pPr>
            <a:endParaRPr lang="ru-RU" sz="2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Инновационной программы дошкольного образования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«От рождения до школы» под ред.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Н.Е.Вераксы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Т.С.Комаровой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Э.М.Дорофеевой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– Издание пятое (инновационное)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и доп. - М.: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МозаикаСинтез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2019г.</a:t>
            </a:r>
          </a:p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Региональная образовательная программа дошкольного образования «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Сөенеч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Радость познания»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Шаеховой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Р. К.. –КАЗАНЬ «МАГАРИФ-ВАКЫТ», 2016. - 191 с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УМК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телдә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сөйләшәбез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Хазратова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Ф.В.), для обучения русскоязычных детей татарскому языку - УМК «Говорим по-татарски» (автор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З.М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>
              <a:buFont typeface="Wingdings" pitchFamily="2" charset="2"/>
              <a:buChar char="§"/>
            </a:pP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Гульнара\Desktop\art-detskaya-skazka-kolobok.jpg"/>
          <p:cNvPicPr>
            <a:picLocks noChangeAspect="1" noChangeArrowheads="1"/>
          </p:cNvPicPr>
          <p:nvPr/>
        </p:nvPicPr>
        <p:blipFill>
          <a:blip r:embed="rId2" cstate="print"/>
          <a:srcRect l="40625" t="16808" r="6250" b="7871"/>
          <a:stretch>
            <a:fillRect/>
          </a:stretch>
        </p:blipFill>
        <p:spPr bwMode="auto">
          <a:xfrm>
            <a:off x="6572264" y="4993258"/>
            <a:ext cx="2149194" cy="1864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Гульнара\Desktop\img1.jpg"/>
          <p:cNvPicPr>
            <a:picLocks noChangeAspect="1" noChangeArrowheads="1"/>
          </p:cNvPicPr>
          <p:nvPr/>
        </p:nvPicPr>
        <p:blipFill>
          <a:blip r:embed="rId2"/>
          <a:srcRect l="2343" t="19791" r="33594" b="8333"/>
          <a:stretch>
            <a:fillRect/>
          </a:stretch>
        </p:blipFill>
        <p:spPr bwMode="auto">
          <a:xfrm>
            <a:off x="285720" y="4071942"/>
            <a:ext cx="2928958" cy="24646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142976" y="428604"/>
            <a:ext cx="70009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 воспитание гармонично развитой и социально ответственной личности на основе духовно-нравственных ценностей народов Российской Федерации, исторических и национально-культурных традиций.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Гульнара\Desktop\img1.jpg"/>
          <p:cNvPicPr>
            <a:picLocks noChangeAspect="1" noChangeArrowheads="1"/>
          </p:cNvPicPr>
          <p:nvPr/>
        </p:nvPicPr>
        <p:blipFill>
          <a:blip r:embed="rId2"/>
          <a:srcRect l="2343" t="19791" r="33594" b="8333"/>
          <a:stretch>
            <a:fillRect/>
          </a:stretch>
        </p:blipFill>
        <p:spPr bwMode="auto">
          <a:xfrm>
            <a:off x="6804248" y="5301208"/>
            <a:ext cx="1693992" cy="1425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85720" y="428604"/>
            <a:ext cx="86067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ВАРИАТИВНАЯ ЧАСТЬ ПРОГРАММЫ, ФОРМИРУЕМОЙ УЧАСТНИКАМИ ОБРАЗОВАТЕЛЬНОГО ПРОЦЕССА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ПРОГРАММЫ: создание условий для всестороннего развития детей в системе ДОО, успешного формирования личности ребенка, адаптированного к своеобразным природным, социальным и культурным особенностям и условиям Республики Татарстан, конкретного места проживания, способного к эмоционально - ценностному, позитивному приобщению к традициям, обычаям, истории и культуре своей «малой родины», открытого к другим людям, в том числе и людям иной культуры, и испытывающего чувство гордости как гражданин своей страны.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42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76672"/>
            <a:ext cx="821537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Описание образовательной деятельности в соответствии с направлениями развития ребенка, представленными в пяти образовательных областях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 smtClean="0"/>
          </a:p>
          <a:p>
            <a:r>
              <a:rPr lang="ru-RU" b="1" i="1" dirty="0" smtClean="0"/>
              <a:t>Социально-коммуникативное </a:t>
            </a:r>
            <a:r>
              <a:rPr lang="ru-RU" b="1" i="1" dirty="0"/>
              <a:t>развитие</a:t>
            </a:r>
            <a:endParaRPr lang="ru-RU" dirty="0"/>
          </a:p>
          <a:p>
            <a:r>
              <a:rPr lang="ru-RU" dirty="0"/>
              <a:t>В области социально-коммуникативного развития основными задачами образовательной деятельности являются создание условий для:</a:t>
            </a:r>
          </a:p>
          <a:p>
            <a:pPr lvl="0"/>
            <a:r>
              <a:rPr lang="ru-RU" dirty="0"/>
              <a:t>дальнейшего развития общения ребенка со взрослыми;</a:t>
            </a:r>
          </a:p>
          <a:p>
            <a:pPr lvl="0"/>
            <a:r>
              <a:rPr lang="ru-RU" dirty="0"/>
              <a:t>дальнейшего развития общения ребенка с другими детьми;</a:t>
            </a:r>
          </a:p>
          <a:p>
            <a:pPr lvl="0"/>
            <a:r>
              <a:rPr lang="ru-RU" dirty="0"/>
              <a:t>дальнейшего развития игры</a:t>
            </a:r>
          </a:p>
          <a:p>
            <a:pPr lvl="0"/>
            <a:r>
              <a:rPr lang="ru-RU" dirty="0"/>
              <a:t>дальнейшего развития навыков самообслуживания</a:t>
            </a:r>
            <a:r>
              <a:rPr lang="ru-RU" dirty="0" smtClean="0"/>
              <a:t>.</a:t>
            </a:r>
          </a:p>
          <a:p>
            <a:r>
              <a:rPr lang="ru-RU" b="1" i="1" dirty="0"/>
              <a:t>Познавательное развитие</a:t>
            </a:r>
            <a:endParaRPr lang="ru-RU" dirty="0"/>
          </a:p>
          <a:p>
            <a:r>
              <a:rPr lang="ru-RU" dirty="0"/>
              <a:t>В сфере познавательного развития основными </a:t>
            </a:r>
            <a:r>
              <a:rPr lang="ru-RU" i="1" dirty="0"/>
              <a:t>задачами образовательной деятельности</a:t>
            </a:r>
            <a:r>
              <a:rPr lang="ru-RU" dirty="0"/>
              <a:t> являются создание условий для:</a:t>
            </a:r>
          </a:p>
          <a:p>
            <a:pPr lvl="0"/>
            <a:r>
              <a:rPr lang="ru-RU" dirty="0"/>
              <a:t>ознакомления детей с явлениями и предметами окружающего мира, овладения предметными действиями;</a:t>
            </a:r>
          </a:p>
          <a:p>
            <a:pPr lvl="0"/>
            <a:r>
              <a:rPr lang="ru-RU" dirty="0"/>
              <a:t>развития познавательно-исследовательской активности и познавательных способностей.</a:t>
            </a:r>
          </a:p>
          <a:p>
            <a:pPr lvl="0"/>
            <a:endParaRPr lang="ru-RU" dirty="0"/>
          </a:p>
          <a:p>
            <a:pPr algn="ctr"/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Гульнара\Desktop\art-detskaya-skazka-kolobok.jpg"/>
          <p:cNvPicPr>
            <a:picLocks noChangeAspect="1" noChangeArrowheads="1"/>
          </p:cNvPicPr>
          <p:nvPr/>
        </p:nvPicPr>
        <p:blipFill>
          <a:blip r:embed="rId2" cstate="print"/>
          <a:srcRect l="40625" t="16808" r="6250" b="7871"/>
          <a:stretch>
            <a:fillRect/>
          </a:stretch>
        </p:blipFill>
        <p:spPr bwMode="auto">
          <a:xfrm>
            <a:off x="6286512" y="4429132"/>
            <a:ext cx="2428892" cy="21074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071538" y="857232"/>
            <a:ext cx="721523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Речевое развитие</a:t>
            </a:r>
            <a:endParaRPr lang="ru-RU" sz="2000" dirty="0"/>
          </a:p>
          <a:p>
            <a:r>
              <a:rPr lang="ru-RU" sz="2000" dirty="0"/>
              <a:t>В области речевого развития основными </a:t>
            </a:r>
            <a:r>
              <a:rPr lang="ru-RU" sz="2000" b="1" i="1" dirty="0"/>
              <a:t>задачами образовательной деятельности </a:t>
            </a:r>
            <a:r>
              <a:rPr lang="ru-RU" sz="2000" dirty="0"/>
              <a:t>являются создание условий для:</a:t>
            </a:r>
          </a:p>
          <a:p>
            <a:pPr lvl="0"/>
            <a:r>
              <a:rPr lang="ru-RU" sz="2000" dirty="0"/>
              <a:t>развития речи у детей в повседневной жизни;</a:t>
            </a:r>
          </a:p>
          <a:p>
            <a:pPr lvl="0"/>
            <a:r>
              <a:rPr lang="ru-RU" sz="2000" dirty="0"/>
              <a:t>развития разных сторон речи в специально организованных играх и занятиях</a:t>
            </a:r>
            <a:r>
              <a:rPr lang="ru-RU" sz="2000" dirty="0" smtClean="0"/>
              <a:t>.</a:t>
            </a:r>
          </a:p>
          <a:p>
            <a:pPr lvl="0"/>
            <a:endParaRPr lang="ru-RU" sz="2000" dirty="0"/>
          </a:p>
          <a:p>
            <a:r>
              <a:rPr lang="ru-RU" sz="2000" b="1" i="1" dirty="0"/>
              <a:t>Художественно-эстетическое развитие</a:t>
            </a:r>
            <a:endParaRPr lang="ru-RU" sz="2000" dirty="0"/>
          </a:p>
          <a:p>
            <a:r>
              <a:rPr lang="ru-RU" sz="2000" dirty="0"/>
              <a:t>В области художественно-эстетического развития основными </a:t>
            </a:r>
            <a:r>
              <a:rPr lang="ru-RU" sz="2000" b="1" i="1" dirty="0" err="1"/>
              <a:t>заДачами</a:t>
            </a:r>
            <a:r>
              <a:rPr lang="ru-RU" sz="2000" b="1" i="1" dirty="0"/>
              <a:t> образовательной деятельности</a:t>
            </a:r>
            <a:r>
              <a:rPr lang="ru-RU" sz="2000" dirty="0"/>
              <a:t> являются создание условий для:</a:t>
            </a:r>
          </a:p>
          <a:p>
            <a:pPr lvl="0"/>
            <a:r>
              <a:rPr lang="ru-RU" sz="2000" dirty="0"/>
              <a:t>развития у детей эстетического отношения к окружающему миру;</a:t>
            </a:r>
          </a:p>
          <a:p>
            <a:pPr lvl="0"/>
            <a:r>
              <a:rPr lang="ru-RU" sz="2000" dirty="0"/>
              <a:t>приобщения к изобразительным видам деятельности;</a:t>
            </a:r>
          </a:p>
          <a:p>
            <a:pPr lvl="0"/>
            <a:r>
              <a:rPr lang="ru-RU" sz="2000" dirty="0"/>
              <a:t>приобщения к музыкальной культуре;</a:t>
            </a:r>
          </a:p>
          <a:p>
            <a:pPr lvl="0"/>
            <a:r>
              <a:rPr lang="ru-RU" sz="2000" dirty="0"/>
              <a:t>приобщения к театрализованной деятельности.</a:t>
            </a:r>
          </a:p>
          <a:p>
            <a:pPr algn="ctr"/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28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Гульнара\Desktop\art-detskaya-skazka-kolobok.jpg"/>
          <p:cNvPicPr>
            <a:picLocks noChangeAspect="1" noChangeArrowheads="1"/>
          </p:cNvPicPr>
          <p:nvPr/>
        </p:nvPicPr>
        <p:blipFill>
          <a:blip r:embed="rId2" cstate="print"/>
          <a:srcRect l="40625" t="16808" r="6250" b="7871"/>
          <a:stretch>
            <a:fillRect/>
          </a:stretch>
        </p:blipFill>
        <p:spPr bwMode="auto">
          <a:xfrm>
            <a:off x="6286512" y="4429132"/>
            <a:ext cx="2428892" cy="21074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071538" y="857232"/>
            <a:ext cx="721523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Физическое развитие</a:t>
            </a:r>
            <a:endParaRPr lang="ru-RU" sz="2000" dirty="0"/>
          </a:p>
          <a:p>
            <a:r>
              <a:rPr lang="ru-RU" sz="2000" dirty="0"/>
              <a:t>В области физического развития основными </a:t>
            </a:r>
            <a:r>
              <a:rPr lang="ru-RU" sz="2000" b="1" i="1" dirty="0"/>
              <a:t>задачами образовательной деятельности</a:t>
            </a:r>
            <a:r>
              <a:rPr lang="ru-RU" sz="2000" dirty="0"/>
              <a:t> являются создание условий для:</a:t>
            </a:r>
          </a:p>
          <a:p>
            <a:pPr lvl="0"/>
            <a:r>
              <a:rPr lang="ru-RU" sz="2000" dirty="0"/>
              <a:t>укрепления здоровья детей, становления ценностей здорового образа жизни;</a:t>
            </a:r>
          </a:p>
          <a:p>
            <a:pPr lvl="0"/>
            <a:r>
              <a:rPr lang="ru-RU" sz="2000" dirty="0"/>
              <a:t>развития различных видов двигательной активности;</a:t>
            </a:r>
          </a:p>
          <a:p>
            <a:pPr lvl="0"/>
            <a:r>
              <a:rPr lang="ru-RU" sz="2000" dirty="0"/>
              <a:t>формирования навыков безопасного поведения</a:t>
            </a:r>
            <a:r>
              <a:rPr lang="ru-RU" sz="2000" dirty="0" smtClean="0"/>
              <a:t>.</a:t>
            </a:r>
          </a:p>
          <a:p>
            <a:pPr lvl="0"/>
            <a:endParaRPr lang="ru-RU" sz="2000" dirty="0"/>
          </a:p>
          <a:p>
            <a:pPr algn="ctr"/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78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Гульнара\Desktop\d98052859f9c220a65686b91cc4545a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9141"/>
            <a:ext cx="9144000" cy="609971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71538" y="1928802"/>
            <a:ext cx="30476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</a:t>
            </a:r>
          </a:p>
          <a:p>
            <a:pPr algn="ctr"/>
            <a:r>
              <a:rPr lang="ru-RU" sz="3600" b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внимание!</a:t>
            </a:r>
            <a:endParaRPr lang="ru-RU" sz="3600" b="1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495</Words>
  <Application>Microsoft Office PowerPoint</Application>
  <PresentationFormat>Экран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Гульнара</dc:creator>
  <cp:lastModifiedBy>Df</cp:lastModifiedBy>
  <cp:revision>4</cp:revision>
  <dcterms:created xsi:type="dcterms:W3CDTF">2021-09-23T07:35:48Z</dcterms:created>
  <dcterms:modified xsi:type="dcterms:W3CDTF">2022-05-23T13:18:52Z</dcterms:modified>
</cp:coreProperties>
</file>